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5"/>
  </p:notesMasterIdLst>
  <p:handoutMasterIdLst>
    <p:handoutMasterId r:id="rId26"/>
  </p:handoutMasterIdLst>
  <p:sldIdLst>
    <p:sldId id="268" r:id="rId10"/>
    <p:sldId id="337" r:id="rId11"/>
    <p:sldId id="345" r:id="rId12"/>
    <p:sldId id="257" r:id="rId13"/>
    <p:sldId id="338" r:id="rId14"/>
    <p:sldId id="346" r:id="rId15"/>
    <p:sldId id="340" r:id="rId16"/>
    <p:sldId id="339" r:id="rId17"/>
    <p:sldId id="347" r:id="rId18"/>
    <p:sldId id="258" r:id="rId19"/>
    <p:sldId id="259" r:id="rId20"/>
    <p:sldId id="336" r:id="rId21"/>
    <p:sldId id="343" r:id="rId22"/>
    <p:sldId id="342" r:id="rId23"/>
    <p:sldId id="34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8" autoAdjust="0"/>
    <p:restoredTop sz="50000" autoAdjust="0"/>
  </p:normalViewPr>
  <p:slideViewPr>
    <p:cSldViewPr snapToGrid="0">
      <p:cViewPr varScale="1">
        <p:scale>
          <a:sx n="100" d="100"/>
          <a:sy n="100" d="100"/>
        </p:scale>
        <p:origin x="1126" y="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16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81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06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57200" y="215372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6400" algn="l" rtl="0"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3" name="Google Shape;33;p3"/>
          <p:cNvSpPr txBox="1">
            <a:spLocks noGrp="1"/>
          </p:cNvSpPr>
          <p:nvPr>
            <p:ph type="dt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2"/>
          </p:nvPr>
        </p:nvSpPr>
        <p:spPr>
          <a:xfrm>
            <a:off x="457200" y="36576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6400" algn="l" rtl="0"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5395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457200" y="215372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7FA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6400" algn="l" rtl="0"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0" name="Google Shape;40;p4"/>
          <p:cNvSpPr txBox="1">
            <a:spLocks noGrp="1"/>
          </p:cNvSpPr>
          <p:nvPr>
            <p:ph type="dt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8469312" y="113072"/>
            <a:ext cx="551783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597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5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  <p:sldLayoutId id="2147483775" r:id="rId4"/>
    <p:sldLayoutId id="21474837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/>
              <a:t>Insert Slide Title Line 1</a:t>
            </a:r>
            <a:br>
              <a:rPr lang="en-US"/>
            </a:br>
            <a:r>
              <a:rPr lang="en-US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Insert Subhead Line 1</a:t>
            </a:r>
            <a:br>
              <a:rPr lang="en-US" sz="2400"/>
            </a:br>
            <a:r>
              <a:rPr lang="en-US" sz="240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5" y="1257300"/>
            <a:ext cx="5776232" cy="211727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08858" y="3772451"/>
            <a:ext cx="3606165" cy="521419"/>
          </a:xfrm>
        </p:spPr>
        <p:txBody>
          <a:bodyPr/>
          <a:lstStyle/>
          <a:p>
            <a:r>
              <a:rPr lang="en-US" dirty="0"/>
              <a:t> Important Add-ons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6753CB-124C-2548-A5DB-3B684105FA97}"/>
              </a:ext>
            </a:extLst>
          </p:cNvPr>
          <p:cNvSpPr txBox="1">
            <a:spLocks/>
          </p:cNvSpPr>
          <p:nvPr/>
        </p:nvSpPr>
        <p:spPr>
          <a:xfrm>
            <a:off x="93028" y="1689652"/>
            <a:ext cx="4968240" cy="179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7FA3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Introduction </a:t>
            </a:r>
          </a:p>
          <a:p>
            <a:pPr marL="0" indent="0" algn="ctr">
              <a:spcBef>
                <a:spcPts val="0"/>
              </a:spcBef>
              <a:buClr>
                <a:srgbClr val="007FA3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to </a:t>
            </a:r>
          </a:p>
          <a:p>
            <a:pPr marL="0" indent="0" algn="ctr">
              <a:spcBef>
                <a:spcPts val="0"/>
              </a:spcBef>
              <a:buClr>
                <a:srgbClr val="007FA3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Business Analytics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DD4196-13DB-4A56-B6FA-B11849F1F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58526" y="4865575"/>
            <a:ext cx="3833664" cy="1256167"/>
          </a:xfrm>
        </p:spPr>
        <p:txBody>
          <a:bodyPr/>
          <a:lstStyle/>
          <a:p>
            <a:r>
              <a:rPr lang="en-US" dirty="0"/>
              <a:t>Kai Wang</a:t>
            </a:r>
          </a:p>
          <a:p>
            <a:r>
              <a:rPr lang="en-US" dirty="0"/>
              <a:t>BIA600 – Business Analytics</a:t>
            </a:r>
          </a:p>
          <a:p>
            <a:r>
              <a:rPr lang="en-US" dirty="0"/>
              <a:t>School of Business</a:t>
            </a:r>
          </a:p>
          <a:p>
            <a:r>
              <a:rPr lang="en-US" dirty="0"/>
              <a:t>Stevens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457200" y="215372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600"/>
              <a:buFont typeface="Arial"/>
              <a:buNone/>
            </a:pPr>
            <a:r>
              <a:rPr lang="en-US" dirty="0">
                <a:latin typeface="+mj-lt"/>
              </a:rPr>
              <a:t>Complicated ≠ better </a:t>
            </a:r>
            <a:endParaRPr sz="3600" b="1" i="0" u="none" strike="noStrike" cap="none" dirty="0">
              <a:solidFill>
                <a:srgbClr val="007FA3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2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Aft>
                <a:spcPts val="0"/>
              </a:spcAft>
              <a:buClr>
                <a:srgbClr val="007FA3"/>
              </a:buClr>
              <a:buSzPct val="100000"/>
              <a:buNone/>
            </a:pPr>
            <a:endParaRPr lang="en-US" sz="2600" dirty="0">
              <a:latin typeface="+mn-lt"/>
            </a:endParaRPr>
          </a:p>
          <a:p>
            <a:pPr marL="256032" marR="0" lvl="0" indent="-256032" algn="l" rtl="0"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</a:pPr>
            <a:r>
              <a:rPr lang="en-US" sz="2600" dirty="0">
                <a:latin typeface="+mn-lt"/>
              </a:rPr>
              <a:t>Simple intuition is more important than a complicated model.</a:t>
            </a:r>
          </a:p>
          <a:p>
            <a:pPr marL="256032" marR="0" lvl="0" indent="-256032" algn="l" rtl="0"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</a:pPr>
            <a:r>
              <a:rPr lang="en-US" sz="2600" dirty="0">
                <a:latin typeface="+mn-lt"/>
              </a:rPr>
              <a:t>A deep understanding on the simple models is more important than a shallow understanding on the complicated models.</a:t>
            </a:r>
          </a:p>
          <a:p>
            <a:pPr marL="256032" marR="0" lvl="0" indent="-256032" algn="l" rtl="0"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</a:pPr>
            <a:r>
              <a:rPr lang="en-US" sz="2600" dirty="0">
                <a:latin typeface="+mn-lt"/>
              </a:rPr>
              <a:t>There is no universally better model, there is only models that fit the problem better.</a:t>
            </a:r>
          </a:p>
          <a:p>
            <a:pPr marL="256032" marR="0" lvl="0" indent="-256032" algn="l" rtl="0"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</a:pPr>
            <a:endParaRPr sz="2600" b="0" i="0" u="none" strike="noStrike" cap="none" dirty="0">
              <a:solidFill>
                <a:schemeClr val="dk1"/>
              </a:solidFill>
              <a:latin typeface="+mn-lt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xfrm>
            <a:off x="457200" y="215372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600"/>
              <a:buFont typeface="Arial"/>
              <a:buNone/>
            </a:pPr>
            <a:r>
              <a:rPr lang="en-US" dirty="0">
                <a:latin typeface="+mj-lt"/>
              </a:rPr>
              <a:t>In-class ≠ in-practice</a:t>
            </a:r>
            <a:endParaRPr sz="3600" b="1" i="0" u="none" strike="noStrike" cap="none" dirty="0">
              <a:solidFill>
                <a:srgbClr val="007FA3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8B1F5-97FF-4AAA-A6B8-1BBD97CF7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BAB12A-F1FB-4BA1-9E75-8EAB83CBE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defTabSz="457200" rtl="0" eaLnBrk="1" latinLnBrk="0" hangingPunct="1"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Noto Sans Symbols"/>
              <a:buChar char="▪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6032" indent="-256032">
              <a:buSzPct val="100000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In real word, business analytics are problem-oriented.</a:t>
            </a:r>
          </a:p>
          <a:p>
            <a:pPr marL="800100" lvl="1" indent="-342900">
              <a:buSzPct val="100000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Problem -&gt; Data, Model -&gt; Decision</a:t>
            </a:r>
          </a:p>
          <a:p>
            <a:pPr marL="256032" indent="-256032">
              <a:buSzPct val="100000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In class, you are motivated to show your hard work and good understanding on the materials.</a:t>
            </a:r>
          </a:p>
          <a:p>
            <a:pPr marL="256032" indent="-256032">
              <a:buSzPct val="100000"/>
            </a:pPr>
            <a:endParaRPr lang="en-US" sz="2600" dirty="0">
              <a:latin typeface="+mn-lt"/>
            </a:endParaRPr>
          </a:p>
          <a:p>
            <a:pPr marL="256032" indent="-256032">
              <a:buSzPct val="100000"/>
            </a:pPr>
            <a:endParaRPr lang="en-US" sz="2600" dirty="0">
              <a:latin typeface="+mn-lt"/>
            </a:endParaRPr>
          </a:p>
          <a:p>
            <a:pPr marL="256032" indent="-256032">
              <a:buSzPct val="100000"/>
            </a:pPr>
            <a:endParaRPr lang="en-US" sz="26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32FA18-F936-49F1-A910-11AC023EB88F}"/>
              </a:ext>
            </a:extLst>
          </p:cNvPr>
          <p:cNvSpPr txBox="1">
            <a:spLocks/>
          </p:cNvSpPr>
          <p:nvPr/>
        </p:nvSpPr>
        <p:spPr>
          <a:xfrm>
            <a:off x="457200" y="3732626"/>
            <a:ext cx="8229600" cy="208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defTabSz="457200" rtl="0" eaLnBrk="1" latinLnBrk="0" hangingPunct="1">
              <a:spcBef>
                <a:spcPts val="15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Noto Sans Symbols"/>
              <a:buChar char="▪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–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defTabSz="457200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defTabSz="457200" rtl="0" eaLnBrk="1" latinLnBrk="0" hangingPunct="1"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6032" indent="-256032">
              <a:buSzPct val="100000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In real word, you can be customer-oriented.</a:t>
            </a:r>
          </a:p>
          <a:p>
            <a:pPr marL="800100" lvl="1" indent="-342900">
              <a:buSzPct val="100000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Focus on elaborate your model and method better, not on delivering “fancy” model.</a:t>
            </a:r>
          </a:p>
          <a:p>
            <a:pPr marL="256032" indent="-256032">
              <a:buSzPct val="100000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In class, a bad presentation will not make you lose your job.</a:t>
            </a:r>
          </a:p>
          <a:p>
            <a:pPr marL="256032" indent="-256032">
              <a:buSzPct val="100000"/>
            </a:pPr>
            <a:endParaRPr lang="en-US" sz="2600" dirty="0">
              <a:latin typeface="+mn-lt"/>
            </a:endParaRPr>
          </a:p>
          <a:p>
            <a:pPr marL="256032" indent="-256032">
              <a:buSzPct val="100000"/>
            </a:pPr>
            <a:endParaRPr lang="en-US" sz="2600" dirty="0">
              <a:latin typeface="+mn-lt"/>
            </a:endParaRPr>
          </a:p>
          <a:p>
            <a:pPr marL="256032" indent="-256032">
              <a:buSzPct val="100000"/>
            </a:pPr>
            <a:endParaRPr lang="en-US" sz="2600" dirty="0"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4EB8-8FEB-42EE-BEFE-FE00D99C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396A8-E382-46C9-BAB4-99AE4440E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question is really of your interest.</a:t>
            </a:r>
          </a:p>
          <a:p>
            <a:r>
              <a:rPr lang="en-US" dirty="0"/>
              <a:t>Have someone done similar works?</a:t>
            </a:r>
          </a:p>
          <a:p>
            <a:r>
              <a:rPr lang="en-US" dirty="0"/>
              <a:t>What can I contribute to?</a:t>
            </a:r>
          </a:p>
          <a:p>
            <a:r>
              <a:rPr lang="en-US" dirty="0"/>
              <a:t>Why does that make sense or add value?</a:t>
            </a:r>
          </a:p>
          <a:p>
            <a:r>
              <a:rPr lang="en-US" dirty="0"/>
              <a:t>How can I explain it well to someone else?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B5EC6-9D34-4B55-89CE-F3CE7E501F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2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7645-F130-4F8B-A201-7C4F0942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Data or Idea?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EFE58-9249-4BB4-A215-332FB497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projects can be motivated from either way.</a:t>
            </a:r>
          </a:p>
          <a:p>
            <a:pPr lvl="1"/>
            <a:r>
              <a:rPr lang="en-US" sz="2400" dirty="0"/>
              <a:t>You find some patterns in the data, and then you dig deeper.</a:t>
            </a:r>
          </a:p>
          <a:p>
            <a:pPr lvl="1"/>
            <a:r>
              <a:rPr lang="en-US" sz="2400" dirty="0"/>
              <a:t>Or, you have some ideas in mind, and then you collect the data and test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6F4A9-C7EB-4478-809C-57586252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0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BB4D7-2052-4001-9D7F-3242A338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Analytical Tools	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2FD20-AF74-4F78-B0A7-A318ADB66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Code-Based:</a:t>
            </a:r>
          </a:p>
          <a:p>
            <a:pPr lvl="1"/>
            <a:r>
              <a:rPr lang="en-US" altLang="zh-CN" dirty="0"/>
              <a:t>SAS, R, Python, SQL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Graphical user interface(GUI) Programs</a:t>
            </a:r>
          </a:p>
          <a:p>
            <a:pPr lvl="1"/>
            <a:r>
              <a:rPr lang="en-US" altLang="zh-CN" dirty="0"/>
              <a:t>Excel, Tableau, RapidMiner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17A1E-0FAB-4A61-A7EA-2B6FBBBC53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6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9756334-4C25-4B77-8B04-13F0CBEF9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3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0683-13C4-43AC-A030-35964183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(Data) is Important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B41F-326C-4C32-BFF3-E34F37634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087535"/>
          </a:xfrm>
        </p:spPr>
        <p:txBody>
          <a:bodyPr/>
          <a:lstStyle/>
          <a:p>
            <a:r>
              <a:rPr lang="en-US" dirty="0"/>
              <a:t>Business analytics asks “what-if” questions, and figure out the best solutions. </a:t>
            </a:r>
          </a:p>
          <a:p>
            <a:pPr lvl="1"/>
            <a:r>
              <a:rPr lang="en-US" sz="2400" dirty="0"/>
              <a:t>Y is something that you want to understand or improve</a:t>
            </a:r>
          </a:p>
          <a:p>
            <a:pPr lvl="1"/>
            <a:r>
              <a:rPr lang="en-US" sz="2400" dirty="0"/>
              <a:t>X are the variables you know or you need to collect data for</a:t>
            </a:r>
          </a:p>
          <a:p>
            <a:pPr lvl="1"/>
            <a:r>
              <a:rPr lang="en-US" sz="2400" dirty="0"/>
              <a:t>E[Y] or P(Y)</a:t>
            </a:r>
          </a:p>
          <a:p>
            <a:pPr lvl="1"/>
            <a:r>
              <a:rPr lang="en-US" sz="2400" dirty="0"/>
              <a:t>E[Y|X] or P(Y|X)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2A60F-EAD3-48C2-9B92-D72E02976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5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AA77-C4B2-491F-8FD6-68E5590E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372"/>
            <a:ext cx="8385810" cy="1097280"/>
          </a:xfrm>
        </p:spPr>
        <p:txBody>
          <a:bodyPr/>
          <a:lstStyle/>
          <a:p>
            <a:r>
              <a:rPr lang="en-US" dirty="0"/>
              <a:t>Experiment Results are More Reliable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9F8AE-F43D-4ED7-821B-6E9B6C0F6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Observe without experiment: </a:t>
            </a:r>
          </a:p>
          <a:p>
            <a:pPr lvl="1"/>
            <a:r>
              <a:rPr lang="en-US" sz="2400" dirty="0"/>
              <a:t>E[Y|X] or P(Y|X)</a:t>
            </a:r>
          </a:p>
          <a:p>
            <a:r>
              <a:rPr lang="en-US" sz="2400"/>
              <a:t>Observe with </a:t>
            </a:r>
            <a:r>
              <a:rPr lang="en-US" sz="2400" dirty="0"/>
              <a:t>experiment: </a:t>
            </a:r>
          </a:p>
          <a:p>
            <a:pPr lvl="1"/>
            <a:r>
              <a:rPr lang="en-US" sz="2400" dirty="0"/>
              <a:t>E[</a:t>
            </a:r>
            <a:r>
              <a:rPr lang="en-US" sz="2400" dirty="0" err="1"/>
              <a:t>Y|do</a:t>
            </a:r>
            <a:r>
              <a:rPr lang="en-US" sz="2400" dirty="0"/>
              <a:t>(X)] or P(</a:t>
            </a:r>
            <a:r>
              <a:rPr lang="en-US" sz="2400" dirty="0" err="1"/>
              <a:t>Y|do</a:t>
            </a:r>
            <a:r>
              <a:rPr lang="en-US" sz="2400" dirty="0"/>
              <a:t>(X))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D6422-BC3D-4188-A807-CC615EDB47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F5ABE-F4B3-45D8-B39E-29C4D83A6F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5310" y="3931920"/>
            <a:ext cx="8229600" cy="2209800"/>
          </a:xfrm>
        </p:spPr>
        <p:txBody>
          <a:bodyPr/>
          <a:lstStyle/>
          <a:p>
            <a:r>
              <a:rPr lang="en-US" sz="2400" dirty="0"/>
              <a:t>Uber (dynamic pricing – passenger and driver)</a:t>
            </a:r>
          </a:p>
          <a:p>
            <a:r>
              <a:rPr lang="en-US" sz="2400" dirty="0"/>
              <a:t>Amazon (recommendation)</a:t>
            </a:r>
          </a:p>
          <a:p>
            <a:r>
              <a:rPr lang="en-US" sz="2400" dirty="0"/>
              <a:t>Airbnb (seasonal promotions)</a:t>
            </a:r>
          </a:p>
          <a:p>
            <a:r>
              <a:rPr lang="en-US" sz="2400" dirty="0" err="1"/>
              <a:t>TikTok</a:t>
            </a:r>
            <a:r>
              <a:rPr lang="en-US" sz="2400" dirty="0"/>
              <a:t> (preference identifications)</a:t>
            </a:r>
          </a:p>
        </p:txBody>
      </p:sp>
    </p:spTree>
    <p:extLst>
      <p:ext uri="{BB962C8B-B14F-4D97-AF65-F5344CB8AC3E}">
        <p14:creationId xmlns:p14="http://schemas.microsoft.com/office/powerpoint/2010/main" val="13276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xfrm>
            <a:off x="457200" y="215372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600"/>
              <a:buFont typeface="Arial"/>
              <a:buNone/>
            </a:pPr>
            <a:r>
              <a:rPr lang="en-US" dirty="0">
                <a:latin typeface="+mj-lt"/>
              </a:rPr>
              <a:t>Association ≠ Causality</a:t>
            </a:r>
            <a:endParaRPr sz="3600" b="1" i="0" u="none" strike="noStrike" cap="none" dirty="0">
              <a:solidFill>
                <a:srgbClr val="007FA3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4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6032" marR="0" lvl="0" indent="-256032" algn="l" rtl="0"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 dirty="0" err="1">
                <a:solidFill>
                  <a:srgbClr val="000000"/>
                </a:solidFill>
                <a:latin typeface="+mn-lt"/>
                <a:sym typeface="Arial"/>
              </a:rPr>
              <a:t>Corr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+mn-lt"/>
                <a:sym typeface="Arial"/>
              </a:rPr>
              <a:t>(X,Y)</a:t>
            </a:r>
            <a:r>
              <a:rPr lang="en-US" sz="3200" dirty="0">
                <a:latin typeface="+mj-lt"/>
              </a:rPr>
              <a:t> ≠ X -&gt; Y</a:t>
            </a:r>
            <a:endParaRPr lang="en-US" sz="2600" b="0" i="0" u="none" strike="noStrike" cap="none" dirty="0">
              <a:solidFill>
                <a:srgbClr val="000000"/>
              </a:solidFill>
              <a:latin typeface="+mn-lt"/>
              <a:sym typeface="Arial"/>
            </a:endParaRPr>
          </a:p>
          <a:p>
            <a:pPr marL="256032" marR="0" lvl="0" indent="-256032" algn="l" rtl="0"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+mn-lt"/>
                <a:sym typeface="Arial"/>
              </a:rPr>
              <a:t>Association or correlation between two variables does not necessarily imply causal relation. In fact, it rarely does.</a:t>
            </a:r>
          </a:p>
          <a:p>
            <a:pPr marL="256032" marR="0" lvl="0" indent="-256032" algn="l" rtl="0">
              <a:spcAft>
                <a:spcPts val="0"/>
              </a:spcAft>
              <a:buClr>
                <a:srgbClr val="007FA3"/>
              </a:buClr>
              <a:buSzPct val="100000"/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n-lt"/>
              </a:rPr>
              <a:t>Some examples:</a:t>
            </a:r>
          </a:p>
          <a:p>
            <a:pPr marL="713232" lvl="1" indent="-256032"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An interesting pattern: people who use </a:t>
            </a:r>
            <a:r>
              <a:rPr lang="en-US" sz="2400" i="1" dirty="0">
                <a:solidFill>
                  <a:srgbClr val="000000"/>
                </a:solidFill>
                <a:latin typeface="+mn-lt"/>
              </a:rPr>
              <a:t>capital </a:t>
            </a:r>
            <a:r>
              <a:rPr lang="en-US" altLang="zh-CN" sz="2400" i="1" dirty="0">
                <a:solidFill>
                  <a:srgbClr val="000000"/>
                </a:solidFill>
                <a:latin typeface="+mn-lt"/>
              </a:rPr>
              <a:t>letters</a:t>
            </a:r>
            <a:r>
              <a:rPr lang="en-US" sz="24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to sign initials on bank documents are less likely to default on their loans relative to the ones who use lower case letters to sign.</a:t>
            </a:r>
          </a:p>
          <a:p>
            <a:pPr marL="713232" lvl="1" indent="-256032"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Is it causality?</a:t>
            </a:r>
          </a:p>
          <a:p>
            <a:pPr marL="256032" indent="-256032">
              <a:buSzPct val="100000"/>
            </a:pPr>
            <a:r>
              <a:rPr lang="en-US" sz="2600" dirty="0">
                <a:solidFill>
                  <a:srgbClr val="000000"/>
                </a:solidFill>
                <a:latin typeface="+mn-lt"/>
              </a:rPr>
              <a:t>Be cautious about data-snooping.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DE81-80F3-49DE-AFD6-393C75D9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Cause or Confounder</a:t>
            </a:r>
            <a:br>
              <a:rPr lang="en-US" dirty="0"/>
            </a:br>
            <a:r>
              <a:rPr lang="en-US" dirty="0"/>
              <a:t>A &lt;- B -&gt; 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A15CB-7391-4149-B4AE-E76193618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Shoe Size &lt;- Age of Child -&gt; Reading Ability</a:t>
            </a:r>
          </a:p>
          <a:p>
            <a:pPr lvl="1"/>
            <a:r>
              <a:rPr lang="en-US" sz="2000" dirty="0"/>
              <a:t>Children with larger shoes tend to read at a higher level.</a:t>
            </a:r>
          </a:p>
          <a:p>
            <a:pPr lvl="1"/>
            <a:r>
              <a:rPr lang="en-US" sz="2000" dirty="0"/>
              <a:t>Giving a child larger shoes won’t make him read better.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8472B-33C1-40D3-A155-9DB3A42D6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7E63B-531A-43AC-BB70-2F9AEBD3037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How to eliminate this spurious correlation?</a:t>
            </a:r>
          </a:p>
          <a:p>
            <a:pPr lvl="1"/>
            <a:r>
              <a:rPr lang="en-US" sz="2000" dirty="0"/>
              <a:t>Conditional on the child’s age, you won’t find relationship between shoe size and reading ability.</a:t>
            </a:r>
          </a:p>
        </p:txBody>
      </p:sp>
    </p:spTree>
    <p:extLst>
      <p:ext uri="{BB962C8B-B14F-4D97-AF65-F5344CB8AC3E}">
        <p14:creationId xmlns:p14="http://schemas.microsoft.com/office/powerpoint/2010/main" val="114767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DE81-80F3-49DE-AFD6-393C75D9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A15CB-7391-4149-B4AE-E76193618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825" y="1687831"/>
            <a:ext cx="8637270" cy="19050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Better Customer review &lt;- Lower Price -&gt; More Sales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If you find a relationship between A &amp; C, should you recommend the firm to do 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8472B-33C1-40D3-A155-9DB3A42D6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2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58DA-0415-42D9-AFFE-B25AE670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</a:t>
            </a:r>
            <a:br>
              <a:rPr lang="en-US" dirty="0"/>
            </a:br>
            <a:r>
              <a:rPr lang="en-US" dirty="0"/>
              <a:t>A -&gt; B &lt;- 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DC771-DA26-437A-AF1F-02BD71653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Talent -&gt; Celebrity &lt;- Beauty</a:t>
            </a:r>
          </a:p>
          <a:p>
            <a:pPr lvl="1"/>
            <a:r>
              <a:rPr lang="en-US" sz="2000" dirty="0"/>
              <a:t>Suppose both talent and beauty contribute to an actor’s success.</a:t>
            </a:r>
          </a:p>
          <a:p>
            <a:pPr lvl="1"/>
            <a:r>
              <a:rPr lang="en-US" sz="2000" dirty="0"/>
              <a:t>But talent and beauty are completely unrelated to one another in the general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85EC-A711-44B2-886F-6F18C191F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BCD26-98A5-4438-8626-FB8F8E58CF8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2400" dirty="0"/>
              <a:t>Conditional on celebrity=1, we will observe a negative relationship between talent and beauty. </a:t>
            </a:r>
          </a:p>
          <a:p>
            <a:pPr lvl="1"/>
            <a:r>
              <a:rPr lang="en-US" sz="2000" dirty="0"/>
              <a:t>Why? Unattractive actors cannot be famous if they are not talented.</a:t>
            </a:r>
          </a:p>
        </p:txBody>
      </p:sp>
    </p:spTree>
    <p:extLst>
      <p:ext uri="{BB962C8B-B14F-4D97-AF65-F5344CB8AC3E}">
        <p14:creationId xmlns:p14="http://schemas.microsoft.com/office/powerpoint/2010/main" val="235696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BDD7-BFA3-4C3E-8A1E-18FB4076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or Mediation</a:t>
            </a:r>
            <a:br>
              <a:rPr lang="en-US" dirty="0"/>
            </a:br>
            <a:r>
              <a:rPr lang="en-US" dirty="0"/>
              <a:t>A -&gt; B -&gt; 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65279-E02B-4625-ACA2-92DE21FC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 -&gt; Smoke -&gt; Alarm</a:t>
            </a:r>
          </a:p>
          <a:p>
            <a:pPr lvl="1"/>
            <a:r>
              <a:rPr lang="en-US" sz="2000" dirty="0"/>
              <a:t>“Fire alarms” are really smoke alarms.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22A58-F756-4F4D-8DA0-D8FBC9C5B4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5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1AC72-908D-4922-A37F-08C6F272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Keep in Mind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60E00-3A74-4B18-94BC-3FABB7113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8922B-30BA-4317-A367-26D4BC250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747C6-03AA-46FD-9925-C0369EE2B5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4011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36248</TotalTime>
  <Words>674</Words>
  <Application>Microsoft Office PowerPoint</Application>
  <PresentationFormat>On-screen Show (4:3)</PresentationFormat>
  <Paragraphs>95</Paragraphs>
  <Slides>15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Noto Sans Symbols</vt:lpstr>
      <vt:lpstr>Arial</vt:lpstr>
      <vt:lpstr>Calibri</vt:lpstr>
      <vt:lpstr>Century Gothic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Information (Data) is Important</vt:lpstr>
      <vt:lpstr>Experiment Results are More Reliable</vt:lpstr>
      <vt:lpstr>Association ≠ Causality</vt:lpstr>
      <vt:lpstr>Common Cause or Confounder A &lt;- B -&gt; C</vt:lpstr>
      <vt:lpstr>Other Examples</vt:lpstr>
      <vt:lpstr>Collider A -&gt; B &lt;- C</vt:lpstr>
      <vt:lpstr>Chain or Mediation A -&gt; B -&gt; C</vt:lpstr>
      <vt:lpstr>Things to Keep in Mind</vt:lpstr>
      <vt:lpstr>Complicated ≠ better </vt:lpstr>
      <vt:lpstr>In-class ≠ in-practice</vt:lpstr>
      <vt:lpstr>The Project</vt:lpstr>
      <vt:lpstr>Starting from Data or Idea?</vt:lpstr>
      <vt:lpstr>Analytical Tools 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Kai Wang</cp:lastModifiedBy>
  <cp:revision>609</cp:revision>
  <cp:lastPrinted>2014-07-29T20:42:09Z</cp:lastPrinted>
  <dcterms:created xsi:type="dcterms:W3CDTF">2013-11-01T14:42:31Z</dcterms:created>
  <dcterms:modified xsi:type="dcterms:W3CDTF">2021-09-01T23:52:50Z</dcterms:modified>
</cp:coreProperties>
</file>